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487" r:id="rId2"/>
    <p:sldId id="488" r:id="rId3"/>
    <p:sldId id="412" r:id="rId4"/>
    <p:sldId id="376" r:id="rId5"/>
    <p:sldId id="419" r:id="rId6"/>
    <p:sldId id="413" r:id="rId7"/>
    <p:sldId id="420" r:id="rId8"/>
    <p:sldId id="421" r:id="rId9"/>
    <p:sldId id="422" r:id="rId10"/>
    <p:sldId id="423" r:id="rId11"/>
    <p:sldId id="414" r:id="rId12"/>
    <p:sldId id="424" r:id="rId13"/>
    <p:sldId id="425" r:id="rId14"/>
    <p:sldId id="426" r:id="rId15"/>
    <p:sldId id="427" r:id="rId16"/>
    <p:sldId id="415" r:id="rId17"/>
    <p:sldId id="432" r:id="rId18"/>
    <p:sldId id="433" r:id="rId19"/>
    <p:sldId id="434" r:id="rId20"/>
    <p:sldId id="435" r:id="rId21"/>
    <p:sldId id="437" r:id="rId22"/>
    <p:sldId id="436" r:id="rId23"/>
    <p:sldId id="416" r:id="rId24"/>
    <p:sldId id="438" r:id="rId25"/>
    <p:sldId id="439" r:id="rId26"/>
    <p:sldId id="440" r:id="rId27"/>
    <p:sldId id="442" r:id="rId28"/>
    <p:sldId id="443" r:id="rId29"/>
    <p:sldId id="444" r:id="rId30"/>
    <p:sldId id="445" r:id="rId31"/>
    <p:sldId id="428" r:id="rId32"/>
    <p:sldId id="446" r:id="rId33"/>
    <p:sldId id="447" r:id="rId34"/>
    <p:sldId id="449" r:id="rId35"/>
    <p:sldId id="450" r:id="rId36"/>
    <p:sldId id="451" r:id="rId37"/>
    <p:sldId id="452" r:id="rId38"/>
    <p:sldId id="453" r:id="rId39"/>
    <p:sldId id="454" r:id="rId40"/>
    <p:sldId id="429" r:id="rId41"/>
    <p:sldId id="455" r:id="rId42"/>
    <p:sldId id="456" r:id="rId43"/>
    <p:sldId id="457" r:id="rId44"/>
    <p:sldId id="458" r:id="rId45"/>
    <p:sldId id="459" r:id="rId46"/>
    <p:sldId id="430" r:id="rId47"/>
    <p:sldId id="460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31" r:id="rId57"/>
    <p:sldId id="471" r:id="rId58"/>
    <p:sldId id="477" r:id="rId59"/>
    <p:sldId id="478" r:id="rId60"/>
    <p:sldId id="472" r:id="rId61"/>
    <p:sldId id="461" r:id="rId62"/>
    <p:sldId id="479" r:id="rId63"/>
    <p:sldId id="480" r:id="rId64"/>
    <p:sldId id="481" r:id="rId65"/>
    <p:sldId id="462" r:id="rId66"/>
    <p:sldId id="483" r:id="rId67"/>
    <p:sldId id="484" r:id="rId68"/>
    <p:sldId id="485" r:id="rId69"/>
    <p:sldId id="486" r:id="rId70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FAC"/>
    <a:srgbClr val="F49F42"/>
    <a:srgbClr val="F6AD3A"/>
    <a:srgbClr val="02AF7E"/>
    <a:srgbClr val="FDEBD7"/>
    <a:srgbClr val="2F6D81"/>
    <a:srgbClr val="39869F"/>
    <a:srgbClr val="00A0C6"/>
    <a:srgbClr val="00BD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5" autoAdjust="0"/>
    <p:restoredTop sz="99156" autoAdjust="0"/>
  </p:normalViewPr>
  <p:slideViewPr>
    <p:cSldViewPr>
      <p:cViewPr varScale="1">
        <p:scale>
          <a:sx n="114" d="100"/>
          <a:sy n="114" d="100"/>
        </p:scale>
        <p:origin x="1836" y="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86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17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519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2A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6903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02AF7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50" y="-21046"/>
            <a:ext cx="86563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0" r:id="rId3"/>
    <p:sldLayoutId id="2147484226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51322"/>
            <a:ext cx="7615014" cy="43859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이 장에서 만들 프로그램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데이터란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변수란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변수 사용법</a:t>
            </a:r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변수명</a:t>
            </a:r>
            <a:r>
              <a:rPr lang="ko-KR" altLang="en-US" sz="1800" dirty="0"/>
              <a:t> 규칙</a:t>
            </a:r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자료형이란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자료형</a:t>
            </a:r>
            <a:r>
              <a:rPr lang="ko-KR" altLang="en-US" sz="1800" dirty="0"/>
              <a:t> 조회와 반환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변수의 활용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입력 받은 데이터 저장하기</a:t>
            </a:r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터틀</a:t>
            </a:r>
            <a:r>
              <a:rPr lang="ko-KR" altLang="en-US" sz="1800" dirty="0"/>
              <a:t> 프로그래밍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실전 예제 </a:t>
            </a:r>
            <a:r>
              <a:rPr lang="en-US" altLang="ko-KR" sz="1800" dirty="0"/>
              <a:t>1 </a:t>
            </a:r>
            <a:r>
              <a:rPr lang="ko-KR" altLang="en-US" sz="1800" dirty="0"/>
              <a:t>비밀번호 발송 메일 프로그램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/>
              <a:t>실전 예제 </a:t>
            </a:r>
            <a:r>
              <a:rPr lang="en-US" altLang="ko-KR" sz="1800" dirty="0"/>
              <a:t>2 </a:t>
            </a:r>
            <a:r>
              <a:rPr lang="ko-KR" altLang="en-US" sz="1800" dirty="0"/>
              <a:t>날씨 예보 프로그램</a:t>
            </a:r>
          </a:p>
        </p:txBody>
      </p:sp>
    </p:spTree>
    <p:extLst>
      <p:ext uri="{BB962C8B-B14F-4D97-AF65-F5344CB8AC3E}">
        <p14:creationId xmlns:p14="http://schemas.microsoft.com/office/powerpoint/2010/main" val="170639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01" y="1124744"/>
            <a:ext cx="7147599" cy="311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34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03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변수란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 주소</a:t>
            </a:r>
          </a:p>
          <a:p>
            <a:pPr lvl="1"/>
            <a:r>
              <a:rPr lang="ko-KR" altLang="en-US" dirty="0"/>
              <a:t>아파트에 동</a:t>
            </a:r>
            <a:r>
              <a:rPr lang="en-US" altLang="ko-KR" dirty="0"/>
              <a:t>, </a:t>
            </a:r>
            <a:r>
              <a:rPr lang="ko-KR" altLang="en-US" dirty="0"/>
              <a:t>호수가 있듯이 메모리에도 각 방마다 주소가 있음</a:t>
            </a:r>
            <a:endParaRPr lang="en-US" altLang="ko-KR" dirty="0"/>
          </a:p>
          <a:p>
            <a:pPr lvl="1"/>
            <a:r>
              <a:rPr lang="ko-KR" altLang="en-US" dirty="0"/>
              <a:t>실제로 프로그래밍할 때는 메모리 주소 대신 이름을 붙여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메모리 방마다 부여한 이름을 변수라고 함</a:t>
            </a:r>
            <a:endParaRPr lang="en-US" altLang="ko-KR" dirty="0"/>
          </a:p>
          <a:p>
            <a:pPr lvl="1"/>
            <a:r>
              <a:rPr lang="ko-KR" altLang="en-US" dirty="0"/>
              <a:t>즉 변수는 메모리 방의 이름을 의미함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메모리</a:t>
            </a:r>
          </a:p>
        </p:txBody>
      </p:sp>
      <p:pic>
        <p:nvPicPr>
          <p:cNvPr id="10242" name="Picture 2" descr="C:\Users\user\Desktop\재택\난생처음 ct\04_그림&amp;표\4장\그림 4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80" y="4088491"/>
            <a:ext cx="2346159" cy="22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user\Desktop\재택\난생처음 ct\04_그림&amp;표\4장\그림 4-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31" y="4039613"/>
            <a:ext cx="2581665" cy="23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52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저장하고 사용하기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셸을</a:t>
            </a:r>
            <a:r>
              <a:rPr lang="ko-KR" altLang="en-US" dirty="0"/>
              <a:t> 실행하고 다음과 같이 입력함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저장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1763877"/>
            <a:ext cx="7125914" cy="51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 descr="C:\Users\user\Desktop\재택\난생처음 ct\04_그림&amp;표\4장\그림 4-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93" y="2780928"/>
            <a:ext cx="5071414" cy="22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32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저장하고 사용하기</a:t>
            </a:r>
          </a:p>
          <a:p>
            <a:pPr lvl="1"/>
            <a:r>
              <a:rPr lang="en-US" altLang="ko-KR" dirty="0"/>
              <a:t>2. [Enter] </a:t>
            </a:r>
            <a:r>
              <a:rPr lang="ko-KR" altLang="en-US" dirty="0"/>
              <a:t>클릭하여 출력 결과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저장된 데이터 </a:t>
            </a:r>
            <a:r>
              <a:rPr lang="en-US" altLang="ko-KR" dirty="0"/>
              <a:t>‘A’</a:t>
            </a:r>
            <a:r>
              <a:rPr lang="ko-KR" altLang="en-US" dirty="0"/>
              <a:t>를 출력하기 위해 </a:t>
            </a:r>
            <a:r>
              <a:rPr lang="en-US" altLang="ko-KR" dirty="0"/>
              <a:t>‘print(</a:t>
            </a:r>
            <a:r>
              <a:rPr lang="ko-KR" altLang="en-US" dirty="0" err="1"/>
              <a:t>변수명</a:t>
            </a:r>
            <a:r>
              <a:rPr lang="en-US" altLang="ko-KR" dirty="0"/>
              <a:t>)’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저장</a:t>
            </a:r>
          </a:p>
        </p:txBody>
      </p:sp>
      <p:pic>
        <p:nvPicPr>
          <p:cNvPr id="12290" name="Picture 2" descr="C:\Users\user\Desktop\재택\난생처음 ct\04_그림&amp;표\4장\그림 4-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22" y="1700808"/>
            <a:ext cx="5122157" cy="126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06" y="3567611"/>
            <a:ext cx="6485988" cy="72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 descr="C:\Users\user\Desktop\재택\난생처음 ct\04_그림&amp;표\4장\그림 4-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98" y="4365104"/>
            <a:ext cx="4718804" cy="199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5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94" y="980728"/>
            <a:ext cx="7160611" cy="315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82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04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변수 사용법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1"/>
            <a:r>
              <a:rPr lang="ko-KR" altLang="en-US" dirty="0"/>
              <a:t>메모리에 비어 있는 방을 깨끗하게 청소하고 이름표를 붙여 데이터를 저장할 준비를 하는 단계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변수 초기화</a:t>
            </a:r>
            <a:endParaRPr lang="en-US" altLang="ko-KR" dirty="0"/>
          </a:p>
          <a:p>
            <a:pPr lvl="1"/>
            <a:r>
              <a:rPr lang="ko-KR" altLang="en-US" dirty="0"/>
              <a:t>만들어진 변수</a:t>
            </a:r>
            <a:r>
              <a:rPr lang="en-US" altLang="ko-KR" dirty="0"/>
              <a:t>(</a:t>
            </a:r>
            <a:r>
              <a:rPr lang="ko-KR" altLang="en-US" dirty="0"/>
              <a:t>메모리 방</a:t>
            </a:r>
            <a:r>
              <a:rPr lang="en-US" altLang="ko-KR" dirty="0"/>
              <a:t>)</a:t>
            </a:r>
            <a:r>
              <a:rPr lang="ko-KR" altLang="en-US" dirty="0"/>
              <a:t>에 데이터를 저장하는 단계</a:t>
            </a:r>
            <a:endParaRPr lang="en-US" altLang="ko-KR" dirty="0"/>
          </a:p>
          <a:p>
            <a:pPr lvl="1"/>
            <a:r>
              <a:rPr lang="ko-KR" altLang="en-US" dirty="0"/>
              <a:t>데이터를 저장하기 위해서 할당 연산자</a:t>
            </a:r>
            <a:r>
              <a:rPr lang="en-US" altLang="ko-KR" dirty="0"/>
              <a:t>(=)</a:t>
            </a:r>
            <a:r>
              <a:rPr lang="ko-KR" altLang="en-US" dirty="0"/>
              <a:t>를 사용함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할당 연산자 ‘</a:t>
            </a:r>
            <a:r>
              <a:rPr lang="en-US" altLang="ko-KR" dirty="0"/>
              <a:t>=’</a:t>
            </a:r>
            <a:r>
              <a:rPr lang="ko-KR" altLang="en-US" dirty="0"/>
              <a:t>는 우측의 데이터를 좌측의 변수에 대입하라는 뜻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초기화</a:t>
            </a:r>
          </a:p>
        </p:txBody>
      </p:sp>
      <p:pic>
        <p:nvPicPr>
          <p:cNvPr id="4098" name="Picture 2" descr="C:\Users\user\Desktop\재택\난생처음 ct\04_그림&amp;표\4장\그림 4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67" y="4404743"/>
            <a:ext cx="3153267" cy="216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81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사용하지 않고 </a:t>
            </a:r>
            <a:r>
              <a:rPr lang="en-US" altLang="ko-KR" dirty="0"/>
              <a:t>‘Hello Python’ </a:t>
            </a:r>
            <a:r>
              <a:rPr lang="ko-KR" altLang="en-US" dirty="0"/>
              <a:t>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 </a:t>
            </a:r>
            <a:r>
              <a:rPr lang="en-US" altLang="ko-KR" dirty="0"/>
              <a:t>intro</a:t>
            </a:r>
            <a:r>
              <a:rPr lang="ko-KR" altLang="en-US" dirty="0"/>
              <a:t>를 선언하고 ‘</a:t>
            </a:r>
            <a:r>
              <a:rPr lang="en-US" altLang="ko-KR" dirty="0"/>
              <a:t>Hello Python’</a:t>
            </a:r>
            <a:r>
              <a:rPr lang="ko-KR" altLang="en-US" dirty="0"/>
              <a:t>으로 초기화한 후 출력하기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초기화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0" y="1268760"/>
            <a:ext cx="7809880" cy="85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0" y="3068960"/>
            <a:ext cx="7843276" cy="114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95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변수의 특징</a:t>
            </a:r>
            <a:endParaRPr lang="en-US" altLang="ko-KR" dirty="0"/>
          </a:p>
          <a:p>
            <a:pPr lvl="1"/>
            <a:r>
              <a:rPr lang="ko-KR" altLang="en-US" dirty="0"/>
              <a:t>변수에 저장된 데이터는 언제든지 바뀔 수 있으나 새로운 데이터가 저장되면 과거의 데이터는 사라짐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변수를 초기화할 때와 마찬가지로 할당 연산자 ‘</a:t>
            </a:r>
            <a:r>
              <a:rPr lang="en-US" altLang="ko-KR" dirty="0"/>
              <a:t>=’</a:t>
            </a:r>
            <a:r>
              <a:rPr lang="ko-KR" altLang="en-US" dirty="0"/>
              <a:t>를 이용해서 새로운 데이터를 저장함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변수 </a:t>
            </a:r>
            <a:r>
              <a:rPr lang="en-US" altLang="ko-KR" dirty="0" err="1"/>
              <a:t>myAlphabet</a:t>
            </a:r>
            <a:r>
              <a:rPr lang="ko-KR" altLang="en-US" dirty="0"/>
              <a:t>에 저장된 ‘</a:t>
            </a:r>
            <a:r>
              <a:rPr lang="en-US" altLang="ko-KR" dirty="0"/>
              <a:t>A’</a:t>
            </a:r>
            <a:r>
              <a:rPr lang="ko-KR" altLang="en-US" dirty="0"/>
              <a:t>를 ‘</a:t>
            </a:r>
            <a:r>
              <a:rPr lang="en-US" altLang="ko-KR" dirty="0"/>
              <a:t>ABC’</a:t>
            </a:r>
            <a:r>
              <a:rPr lang="ko-KR" altLang="en-US" dirty="0"/>
              <a:t>로 변경한 후 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초기화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77" y="3933056"/>
            <a:ext cx="7848046" cy="197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01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데이터에 대하여 이해합니다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변수를 선언하고 초기화하는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변수명을</a:t>
            </a:r>
            <a:r>
              <a:rPr lang="ko-KR" altLang="en-US" dirty="0"/>
              <a:t> 지을 때 따라야 할 규칙을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자료형의</a:t>
            </a:r>
            <a:r>
              <a:rPr lang="ko-KR" altLang="en-US" dirty="0"/>
              <a:t> 종류와 </a:t>
            </a:r>
            <a:r>
              <a:rPr lang="ko-KR" altLang="en-US" dirty="0" err="1"/>
              <a:t>자료형</a:t>
            </a:r>
            <a:r>
              <a:rPr lang="ko-KR" altLang="en-US" dirty="0"/>
              <a:t> 변환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입력한 데이터를 변수에 저장하여 활용하는 방법을 알아봅니다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60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5" y="908720"/>
            <a:ext cx="7099891" cy="399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2" y="5013176"/>
            <a:ext cx="7121576" cy="77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17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선언만 하고 초기화하지 않을 경우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셸에</a:t>
            </a:r>
            <a:r>
              <a:rPr lang="ko-KR" altLang="en-US" dirty="0"/>
              <a:t> </a:t>
            </a:r>
            <a:r>
              <a:rPr lang="en-US" altLang="ko-KR" dirty="0"/>
              <a:t>nickname </a:t>
            </a:r>
            <a:r>
              <a:rPr lang="ko-KR" altLang="en-US" dirty="0"/>
              <a:t>변수만 입력하고 </a:t>
            </a:r>
            <a:r>
              <a:rPr lang="en-US" altLang="ko-KR" dirty="0"/>
              <a:t>[Enter]</a:t>
            </a:r>
            <a:r>
              <a:rPr lang="ko-KR" altLang="en-US" dirty="0"/>
              <a:t>를 누름 → </a:t>
            </a:r>
            <a:r>
              <a:rPr lang="ko-KR" altLang="en-US" dirty="0">
                <a:solidFill>
                  <a:srgbClr val="FF0000"/>
                </a:solidFill>
              </a:rPr>
              <a:t>에러 발생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nickname </a:t>
            </a:r>
            <a:r>
              <a:rPr lang="ko-KR" altLang="en-US" dirty="0"/>
              <a:t>변수의 선언은 되지만 초기화가 이루어지지 않았기 때문임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변수를 초기화하지 않아도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3" y="2204864"/>
            <a:ext cx="7833734" cy="170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620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정의할 때는 변수 선언과 초기화를 한 세트로 해주어야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초기화한 변수에 다시 아무런 데이터도 할당하지 않을 경우</a:t>
            </a:r>
            <a:endParaRPr lang="en-US" altLang="ko-KR" dirty="0"/>
          </a:p>
          <a:p>
            <a:pPr lvl="1"/>
            <a:r>
              <a:rPr lang="ko-KR" altLang="en-US" dirty="0"/>
              <a:t>정상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변수를 초기화하지 않아도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6" y="1412776"/>
            <a:ext cx="7809880" cy="111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9" y="4077072"/>
            <a:ext cx="7833734" cy="85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67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05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변수명</a:t>
            </a:r>
            <a:r>
              <a:rPr lang="ko-KR" altLang="en-US" sz="4000" b="1" dirty="0">
                <a:latin typeface="+mn-ea"/>
                <a:ea typeface="+mn-ea"/>
              </a:rPr>
              <a:t> 규칙</a:t>
            </a: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영문자를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소문자로 시작함</a:t>
            </a:r>
            <a:endParaRPr lang="en-US" altLang="ko-KR" dirty="0"/>
          </a:p>
          <a:p>
            <a:pPr lvl="1"/>
            <a:r>
              <a:rPr lang="ko-KR" altLang="en-US" dirty="0"/>
              <a:t>클래스의 이름을 대문자로 시작하기 때문에 클래스명과 </a:t>
            </a:r>
            <a:r>
              <a:rPr lang="ko-KR" altLang="en-US" dirty="0" err="1"/>
              <a:t>구분짓기</a:t>
            </a:r>
            <a:r>
              <a:rPr lang="ko-KR" altLang="en-US" dirty="0"/>
              <a:t> 위해서 소문자로 시작하는 것이 좋음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4" y="1296749"/>
            <a:ext cx="7876672" cy="141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6" y="4365104"/>
            <a:ext cx="7857588" cy="141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39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데이터의 의미를 쉽게 파악할 수 있도록 지음</a:t>
            </a:r>
            <a:endParaRPr lang="en-US" altLang="ko-KR" dirty="0"/>
          </a:p>
          <a:p>
            <a:pPr lvl="1"/>
            <a:r>
              <a:rPr lang="ko-KR" altLang="en-US" dirty="0"/>
              <a:t>해당 변수에 어떤 데이터가 저장되는지 쉽게 알 수 있도록 짓는 것이 좋음</a:t>
            </a:r>
            <a:endParaRPr lang="en-US" altLang="ko-KR" dirty="0"/>
          </a:p>
          <a:p>
            <a:pPr lvl="1"/>
            <a:r>
              <a:rPr lang="ko-KR" altLang="en-US" dirty="0"/>
              <a:t>예를 들어 게임 프로그램에서 점수는 </a:t>
            </a:r>
            <a:r>
              <a:rPr lang="en-US" altLang="ko-KR" dirty="0"/>
              <a:t>score, </a:t>
            </a:r>
            <a:r>
              <a:rPr lang="ko-KR" altLang="en-US" dirty="0"/>
              <a:t>플레이어는 </a:t>
            </a:r>
            <a:r>
              <a:rPr lang="en-US" altLang="ko-KR" dirty="0"/>
              <a:t>player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개 이상의 단어가 조합될 경우 낙타표기법을 따름</a:t>
            </a:r>
            <a:endParaRPr lang="en-US" altLang="ko-KR" dirty="0"/>
          </a:p>
          <a:p>
            <a:pPr lvl="1"/>
            <a:r>
              <a:rPr lang="ko-KR" altLang="en-US" dirty="0"/>
              <a:t>낙타표기법 </a:t>
            </a:r>
            <a:r>
              <a:rPr lang="en-US" altLang="ko-KR" dirty="0"/>
              <a:t>:</a:t>
            </a:r>
            <a:r>
              <a:rPr lang="ko-KR" altLang="en-US" dirty="0"/>
              <a:t> 첫 번째 단어는 소문자로 시작하고</a:t>
            </a:r>
            <a:r>
              <a:rPr lang="en-US" altLang="ko-KR" dirty="0"/>
              <a:t>, </a:t>
            </a:r>
            <a:r>
              <a:rPr lang="ko-KR" altLang="en-US" dirty="0"/>
              <a:t>두 번째 단어부터는 첫 글자만 대문자로 표기하는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pic>
        <p:nvPicPr>
          <p:cNvPr id="10242" name="Picture 2" descr="C:\Users\user\Desktop\재택\난생처음 ct\04_그림&amp;표\4장\그림 4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73" y="3861048"/>
            <a:ext cx="5632855" cy="24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55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예약어는</a:t>
            </a:r>
            <a:r>
              <a:rPr lang="ko-KR" altLang="en-US" dirty="0"/>
              <a:t> </a:t>
            </a:r>
            <a:r>
              <a:rPr lang="ko-KR" altLang="en-US" dirty="0" err="1"/>
              <a:t>변수명으로</a:t>
            </a:r>
            <a:r>
              <a:rPr lang="ko-KR" altLang="en-US" dirty="0"/>
              <a:t> 사용할 수 없음</a:t>
            </a:r>
            <a:endParaRPr lang="en-US" altLang="ko-KR" dirty="0"/>
          </a:p>
          <a:p>
            <a:pPr lvl="1"/>
            <a:r>
              <a:rPr lang="ko-KR" altLang="en-US" dirty="0" err="1"/>
              <a:t>파이썬에</a:t>
            </a:r>
            <a:r>
              <a:rPr lang="ko-KR" altLang="en-US" dirty="0"/>
              <a:t> 이미 예약된 단어들은 </a:t>
            </a:r>
            <a:r>
              <a:rPr lang="ko-KR" altLang="en-US" dirty="0" err="1"/>
              <a:t>변수명으로</a:t>
            </a:r>
            <a:r>
              <a:rPr lang="ko-KR" altLang="en-US" dirty="0"/>
              <a:t> 사용할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더 많은 </a:t>
            </a:r>
            <a:r>
              <a:rPr lang="ko-KR" altLang="en-US" dirty="0" err="1"/>
              <a:t>예약어</a:t>
            </a:r>
            <a:r>
              <a:rPr lang="ko-KR" altLang="en-US" dirty="0"/>
              <a:t> 확인하기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pic>
        <p:nvPicPr>
          <p:cNvPr id="11266" name="Picture 2" descr="C:\Users\user\Desktop\재택\난생처음 ct\04_그림&amp;표\4장\그림 4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45" y="1700808"/>
            <a:ext cx="4442311" cy="21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38" y="4474712"/>
            <a:ext cx="7138925" cy="183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786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를 제외한 특수문자는 사용할 수 없음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특수문자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는 변수명의 위치에 상관없이 자유롭게 사용할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7" y="1340768"/>
            <a:ext cx="7461607" cy="167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8" y="4077072"/>
            <a:ext cx="7220185" cy="130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204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공백문자</a:t>
            </a:r>
            <a:r>
              <a:rPr lang="en-US" altLang="ko-KR" dirty="0"/>
              <a:t>(‘ ‘)</a:t>
            </a:r>
            <a:r>
              <a:rPr lang="ko-KR" altLang="en-US" dirty="0"/>
              <a:t>는 사용할 수 없음</a:t>
            </a:r>
            <a:endParaRPr lang="en-US" altLang="ko-KR" dirty="0"/>
          </a:p>
          <a:p>
            <a:pPr lvl="1"/>
            <a:r>
              <a:rPr lang="ko-KR" altLang="en-US" dirty="0"/>
              <a:t>공백문자를 사용하면 구문 에러</a:t>
            </a:r>
            <a:r>
              <a:rPr lang="en-US" altLang="ko-KR" dirty="0"/>
              <a:t>(</a:t>
            </a:r>
            <a:r>
              <a:rPr lang="en-US" altLang="ko-KR" dirty="0" err="1"/>
              <a:t>SyntaxError</a:t>
            </a:r>
            <a:r>
              <a:rPr lang="en-US" altLang="ko-KR" dirty="0"/>
              <a:t>)</a:t>
            </a:r>
            <a:r>
              <a:rPr lang="ko-KR" altLang="en-US" dirty="0"/>
              <a:t>가 발생함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ko-KR" altLang="en-US" dirty="0"/>
              <a:t>공백문자는 변수명의 앞이나 뒤에 와서도 안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18" y="1700808"/>
            <a:ext cx="7108565" cy="7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18" y="3284984"/>
            <a:ext cx="7078205" cy="131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718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숫자는 첫 글자를 제외한 나머지 자리에서만 사용함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" y="1368757"/>
            <a:ext cx="7838505" cy="141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78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86862"/>
            <a:ext cx="4968552" cy="24842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01</a:t>
            </a:r>
          </a:p>
          <a:p>
            <a:pPr algn="ctr" eaLnBrk="1" latinLnBrk="1" hangingPunct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defRPr/>
            </a:pP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이 장에서 만들 </a:t>
            </a:r>
            <a:br>
              <a:rPr lang="en-US" altLang="ko-KR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</a:b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프로그램</a:t>
            </a:r>
            <a:endParaRPr lang="en-US" altLang="en-US" sz="40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980728"/>
            <a:ext cx="7125914" cy="443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64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06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자료형이란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019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손실</a:t>
            </a:r>
            <a:endParaRPr lang="en-US" altLang="ko-KR" dirty="0"/>
          </a:p>
          <a:p>
            <a:pPr lvl="1"/>
            <a:r>
              <a:rPr lang="ko-KR" altLang="en-US" dirty="0"/>
              <a:t>작은 방에 큰 데이터를 저장하여 데이터가 넘쳐 일부가 손실되는 것</a:t>
            </a:r>
            <a:endParaRPr lang="en-US" altLang="ko-KR" dirty="0"/>
          </a:p>
          <a:p>
            <a:r>
              <a:rPr lang="ko-KR" altLang="en-US" dirty="0"/>
              <a:t>메모리 낭비</a:t>
            </a:r>
            <a:endParaRPr lang="en-US" altLang="ko-KR" dirty="0"/>
          </a:p>
          <a:p>
            <a:pPr lvl="1"/>
            <a:r>
              <a:rPr lang="ko-KR" altLang="en-US" dirty="0"/>
              <a:t>크기가 작은 데이터를 큰 방에 저장하면 프로그램은 정상적으로 실행됨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하지만 이런 경우 메모리가 낭비되며 최악의 경우 전체 메모리가 부족해서 시스템이 멈출 수 있음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크기와 메모리</a:t>
            </a:r>
          </a:p>
        </p:txBody>
      </p:sp>
      <p:pic>
        <p:nvPicPr>
          <p:cNvPr id="4098" name="Picture 2" descr="C:\Users\user\Desktop\재택\난생처음 ct\04_그림&amp;표\4장\그림 4-1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93" y="3284984"/>
            <a:ext cx="697801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36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 효율적 관리</a:t>
            </a:r>
            <a:endParaRPr lang="en-US" altLang="ko-KR" dirty="0"/>
          </a:p>
          <a:p>
            <a:pPr lvl="1"/>
            <a:r>
              <a:rPr lang="ko-KR" altLang="en-US" dirty="0"/>
              <a:t>데이터의 크기에 따라서 메모리의 크기를 적절하게 부여하기</a:t>
            </a:r>
            <a:endParaRPr lang="en-US" altLang="ko-KR" dirty="0"/>
          </a:p>
          <a:p>
            <a:pPr lvl="1"/>
            <a:r>
              <a:rPr lang="ko-KR" altLang="en-US" dirty="0"/>
              <a:t>이를 위해 대부분의 프로그래밍 언어에서는 데이터를 </a:t>
            </a:r>
            <a:r>
              <a:rPr lang="ko-KR" altLang="en-US" dirty="0" err="1"/>
              <a:t>자료형으로</a:t>
            </a:r>
            <a:r>
              <a:rPr lang="ko-KR" altLang="en-US" dirty="0"/>
              <a:t> 분류하고 그에 따른 적절한 메모리 크기를 자동으로 할당함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자료형</a:t>
            </a:r>
            <a:r>
              <a:rPr lang="en-US" altLang="ko-KR" dirty="0"/>
              <a:t>(data type)</a:t>
            </a:r>
          </a:p>
          <a:p>
            <a:pPr lvl="1"/>
            <a:r>
              <a:rPr lang="ko-KR" altLang="en-US" dirty="0"/>
              <a:t>데이터를 정수형</a:t>
            </a:r>
            <a:r>
              <a:rPr lang="en-US" altLang="ko-KR" dirty="0"/>
              <a:t>(integer), </a:t>
            </a:r>
            <a:r>
              <a:rPr lang="ko-KR" altLang="en-US" dirty="0" err="1"/>
              <a:t>실수형</a:t>
            </a:r>
            <a:r>
              <a:rPr lang="en-US" altLang="ko-KR" dirty="0"/>
              <a:t>(float), </a:t>
            </a:r>
            <a:r>
              <a:rPr lang="ko-KR" altLang="en-US" dirty="0"/>
              <a:t>문자형</a:t>
            </a:r>
            <a:r>
              <a:rPr lang="en-US" altLang="ko-KR" dirty="0"/>
              <a:t>(string), </a:t>
            </a:r>
            <a:r>
              <a:rPr lang="ko-KR" altLang="en-US" dirty="0"/>
              <a:t>논리형</a:t>
            </a:r>
            <a:r>
              <a:rPr lang="en-US" altLang="ko-KR" dirty="0"/>
              <a:t>(</a:t>
            </a:r>
            <a:r>
              <a:rPr lang="en-US" altLang="ko-KR" dirty="0" err="1"/>
              <a:t>bool</a:t>
            </a:r>
            <a:r>
              <a:rPr lang="en-US" altLang="ko-KR" dirty="0"/>
              <a:t>) </a:t>
            </a:r>
            <a:r>
              <a:rPr lang="ko-KR" altLang="en-US" dirty="0"/>
              <a:t>등으로 분류하는 것을 의미함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크기와 메모리</a:t>
            </a:r>
          </a:p>
        </p:txBody>
      </p:sp>
      <p:pic>
        <p:nvPicPr>
          <p:cNvPr id="5122" name="Picture 2" descr="C:\Users\user\Desktop\재택\난생처음 ct\04_그림&amp;표\4장\그림 4-1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91" y="4509120"/>
            <a:ext cx="5201418" cy="18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07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</a:p>
          <a:p>
            <a:pPr lvl="1"/>
            <a:r>
              <a:rPr lang="ko-KR" altLang="en-US" dirty="0" err="1"/>
              <a:t>파이썬에서는</a:t>
            </a:r>
            <a:r>
              <a:rPr lang="ko-KR" altLang="en-US" dirty="0"/>
              <a:t> 한 글자만 나타내는 문자형과 여러 글자가 모인 </a:t>
            </a:r>
            <a:r>
              <a:rPr lang="ko-KR" altLang="en-US" dirty="0" err="1"/>
              <a:t>문자열형을</a:t>
            </a:r>
            <a:r>
              <a:rPr lang="ko-KR" altLang="en-US" dirty="0"/>
              <a:t> 동일한 </a:t>
            </a:r>
            <a:r>
              <a:rPr lang="ko-KR" altLang="en-US" dirty="0" err="1"/>
              <a:t>자료형으로</a:t>
            </a:r>
            <a:r>
              <a:rPr lang="ko-KR" altLang="en-US" dirty="0"/>
              <a:t> 간주함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문자형 </a:t>
            </a:r>
            <a:r>
              <a:rPr lang="en-US" altLang="ko-KR" dirty="0"/>
              <a:t>: </a:t>
            </a:r>
            <a:r>
              <a:rPr lang="ko-KR" altLang="en-US" dirty="0"/>
              <a:t>작은따옴표</a:t>
            </a:r>
            <a:r>
              <a:rPr lang="en-US" altLang="ko-KR" dirty="0"/>
              <a:t>(‘ ’)</a:t>
            </a:r>
            <a:r>
              <a:rPr lang="ko-KR" altLang="en-US" dirty="0"/>
              <a:t>를 이용하여 변수에 저장함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문자열의 시작과 끝에 작은따옴표가 하나라도 없으면 에러가 발생함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자료형에</a:t>
            </a:r>
            <a:r>
              <a:rPr lang="ko-KR" altLang="en-US" dirty="0"/>
              <a:t> 따른 변수 초기화 방법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0" y="3144256"/>
            <a:ext cx="7009420" cy="309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2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  <a:p>
            <a:pPr lvl="1"/>
            <a:r>
              <a:rPr lang="ko-KR" altLang="en-US" dirty="0"/>
              <a:t>변수에 숫자를 저장할 때는 단순하게 숫자만 입력함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정수형 </a:t>
            </a:r>
            <a:r>
              <a:rPr lang="en-US" altLang="ko-KR" dirty="0"/>
              <a:t>: </a:t>
            </a:r>
            <a:r>
              <a:rPr lang="ko-KR" altLang="en-US" dirty="0"/>
              <a:t>소수점이 없는 숫자 데이터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자료형에</a:t>
            </a:r>
            <a:r>
              <a:rPr lang="ko-KR" altLang="en-US" dirty="0"/>
              <a:t> 따른 변수 초기화 방법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93" y="1630760"/>
            <a:ext cx="7177959" cy="179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38" y="3997944"/>
            <a:ext cx="7125914" cy="104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010175"/>
            <a:ext cx="7160611" cy="104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585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  <a:p>
            <a:pPr lvl="1"/>
            <a:r>
              <a:rPr lang="ko-KR" altLang="en-US" dirty="0" err="1"/>
              <a:t>실수형</a:t>
            </a:r>
            <a:r>
              <a:rPr lang="en-US" altLang="ko-KR" dirty="0"/>
              <a:t> : </a:t>
            </a:r>
            <a:r>
              <a:rPr lang="ko-KR" altLang="en-US" dirty="0"/>
              <a:t>소수점이 있는 숫자 데이터를 의미함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따라서 정수형을 의도했더라도 </a:t>
            </a:r>
            <a:r>
              <a:rPr lang="en-US" altLang="ko-KR" dirty="0"/>
              <a:t>3.0</a:t>
            </a:r>
            <a:r>
              <a:rPr lang="ko-KR" altLang="en-US" dirty="0"/>
              <a:t>을 입력하면 </a:t>
            </a:r>
            <a:r>
              <a:rPr lang="ko-KR" altLang="en-US" dirty="0" err="1"/>
              <a:t>실수형으로</a:t>
            </a:r>
            <a:r>
              <a:rPr lang="ko-KR" altLang="en-US" dirty="0"/>
              <a:t> 인식함</a:t>
            </a:r>
            <a:endParaRPr lang="en-US" altLang="ko-KR" dirty="0"/>
          </a:p>
          <a:p>
            <a:pPr lvl="2"/>
            <a:r>
              <a:rPr lang="ko-KR" altLang="en-US" dirty="0" err="1"/>
              <a:t>실수형은</a:t>
            </a:r>
            <a:r>
              <a:rPr lang="ko-KR" altLang="en-US" dirty="0"/>
              <a:t> 메모리의 크기에 제약을 받기 때문에 소수점 </a:t>
            </a:r>
            <a:r>
              <a:rPr lang="en-US" altLang="ko-KR" dirty="0"/>
              <a:t>16</a:t>
            </a:r>
            <a:r>
              <a:rPr lang="ko-KR" altLang="en-US" dirty="0"/>
              <a:t>번째 자리까지만 메모리에 저장하고 나머지는 손실됨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자료형에</a:t>
            </a:r>
            <a:r>
              <a:rPr lang="ko-KR" altLang="en-US" dirty="0"/>
              <a:t> 따른 변수 초기화 방법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18" y="2714720"/>
            <a:ext cx="7108565" cy="10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8" y="3815236"/>
            <a:ext cx="7125914" cy="105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432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  <a:p>
            <a:pPr lvl="1"/>
            <a:r>
              <a:rPr lang="ko-KR" altLang="en-US" dirty="0"/>
              <a:t>숫자와 문자의 구분</a:t>
            </a:r>
            <a:endParaRPr lang="en-US" altLang="ko-KR" dirty="0"/>
          </a:p>
          <a:p>
            <a:pPr lvl="2"/>
            <a:r>
              <a:rPr lang="en-US" altLang="ko-KR" dirty="0"/>
              <a:t>var1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1" dirty="0"/>
              <a:t>정수 </a:t>
            </a:r>
            <a:r>
              <a:rPr lang="en-US" altLang="ko-KR" b="1" dirty="0"/>
              <a:t>777</a:t>
            </a:r>
            <a:r>
              <a:rPr lang="ko-KR" altLang="en-US" dirty="0"/>
              <a:t>이 저장됨</a:t>
            </a:r>
            <a:endParaRPr lang="en-US" altLang="ko-KR" dirty="0"/>
          </a:p>
          <a:p>
            <a:pPr lvl="2"/>
            <a:r>
              <a:rPr lang="en-US" altLang="ko-KR" dirty="0"/>
              <a:t>var2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1" dirty="0"/>
              <a:t>문자열 ‘</a:t>
            </a:r>
            <a:r>
              <a:rPr lang="en-US" altLang="ko-KR" b="1" dirty="0"/>
              <a:t>777’</a:t>
            </a:r>
            <a:r>
              <a:rPr lang="ko-KR" altLang="en-US" dirty="0"/>
              <a:t>이 저장됨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자료형에</a:t>
            </a:r>
            <a:r>
              <a:rPr lang="ko-KR" altLang="en-US" dirty="0"/>
              <a:t> 따른 변수 초기화 방법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7117239" cy="77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1" y="3212976"/>
            <a:ext cx="7104227" cy="230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167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논리형</a:t>
            </a:r>
          </a:p>
          <a:p>
            <a:pPr lvl="1"/>
            <a:r>
              <a:rPr lang="ko-KR" altLang="en-US" dirty="0"/>
              <a:t>‘참’과 ‘거짓’을 나타내는 논리 데이터인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가 있음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도 데이터이므로 변수에 저장할 수 있음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자료형에</a:t>
            </a:r>
            <a:r>
              <a:rPr lang="ko-KR" altLang="en-US" dirty="0"/>
              <a:t> 따른 변수 초기화 방법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23" y="2348880"/>
            <a:ext cx="7095554" cy="179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47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980728"/>
            <a:ext cx="7125914" cy="479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40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비밀번호 발송 메일 프로그램</a:t>
            </a:r>
            <a:endParaRPr lang="en-US" altLang="ko-KR" dirty="0"/>
          </a:p>
          <a:p>
            <a:pPr lvl="1"/>
            <a:r>
              <a:rPr lang="ko-KR" altLang="en-US" dirty="0"/>
              <a:t>비밀번호를 잊어버린 고객에게 웹 사이트 관리자가 다음과 같은 형식으로 아이디와 비밀번호를 알려줌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9" y="2132856"/>
            <a:ext cx="7112903" cy="182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</p:spTree>
    <p:extLst>
      <p:ext uri="{BB962C8B-B14F-4D97-AF65-F5344CB8AC3E}">
        <p14:creationId xmlns:p14="http://schemas.microsoft.com/office/powerpoint/2010/main" val="330006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07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자료형</a:t>
            </a:r>
            <a:r>
              <a:rPr lang="ko-KR" altLang="en-US" sz="4000" b="1" dirty="0">
                <a:latin typeface="+mn-ea"/>
                <a:ea typeface="+mn-ea"/>
              </a:rPr>
              <a:t> 조회와 변환</a:t>
            </a:r>
          </a:p>
        </p:txBody>
      </p:sp>
    </p:spTree>
    <p:extLst>
      <p:ext uri="{BB962C8B-B14F-4D97-AF65-F5344CB8AC3E}">
        <p14:creationId xmlns:p14="http://schemas.microsoft.com/office/powerpoint/2010/main" val="1920190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type(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변수에 저장된 데이터가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알기 위해 사용하는 함수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조회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63" y="1844824"/>
            <a:ext cx="7156274" cy="75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2708920"/>
            <a:ext cx="7130251" cy="78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3645024"/>
            <a:ext cx="7130251" cy="178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29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9" y="1052736"/>
            <a:ext cx="7112903" cy="418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237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1"/>
            <a:r>
              <a:rPr lang="ko-KR" altLang="en-US" dirty="0" err="1"/>
              <a:t>자료형은</a:t>
            </a:r>
            <a:r>
              <a:rPr lang="ko-KR" altLang="en-US" dirty="0"/>
              <a:t> 서로 간에 변환이 가능하며 </a:t>
            </a:r>
            <a:r>
              <a:rPr lang="en-US" altLang="ko-KR" dirty="0"/>
              <a:t>‘</a:t>
            </a:r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  <a:r>
              <a:rPr lang="en-US" altLang="ko-KR" dirty="0"/>
              <a:t>’ </a:t>
            </a:r>
            <a:r>
              <a:rPr lang="ko-KR" altLang="en-US" dirty="0"/>
              <a:t>또는 줄여서 </a:t>
            </a:r>
            <a:r>
              <a:rPr lang="en-US" altLang="ko-KR" dirty="0"/>
              <a:t>‘</a:t>
            </a:r>
            <a:r>
              <a:rPr lang="ko-KR" altLang="en-US" dirty="0"/>
              <a:t>형 변환</a:t>
            </a:r>
            <a:r>
              <a:rPr lang="en-US" altLang="ko-KR" dirty="0"/>
              <a:t>’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1"/>
            <a:r>
              <a:rPr lang="ko-KR" altLang="en-US" dirty="0" err="1"/>
              <a:t>자료형을</a:t>
            </a:r>
            <a:r>
              <a:rPr lang="ko-KR" altLang="en-US" dirty="0"/>
              <a:t> 변환하기 위해서는 함수를 사용함</a:t>
            </a:r>
            <a:endParaRPr lang="en-US" altLang="ko-KR" dirty="0"/>
          </a:p>
          <a:p>
            <a:pPr lvl="1"/>
            <a:r>
              <a:rPr lang="ko-KR" altLang="en-US" dirty="0"/>
              <a:t>각 함수의 괄호 안에 데이터를 넣으면 데이터의 </a:t>
            </a:r>
            <a:r>
              <a:rPr lang="ko-KR" altLang="en-US" dirty="0" err="1"/>
              <a:t>자료형이</a:t>
            </a:r>
            <a:r>
              <a:rPr lang="ko-KR" altLang="en-US" dirty="0"/>
              <a:t> 바뀜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pic>
        <p:nvPicPr>
          <p:cNvPr id="13314" name="Picture 2" descr="C:\Users\user\Desktop\재택\난생처음 ct\04_그림&amp;표\4장\표 4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3356992"/>
            <a:ext cx="76581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16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1"/>
            <a:r>
              <a:rPr lang="ko-KR" altLang="en-US" dirty="0"/>
              <a:t>정수형 </a:t>
            </a:r>
            <a:r>
              <a:rPr lang="en-US" altLang="ko-KR" dirty="0"/>
              <a:t>10</a:t>
            </a:r>
            <a:r>
              <a:rPr lang="ko-KR" altLang="en-US" dirty="0"/>
              <a:t>을 문자로 변환하기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 ‘</a:t>
            </a:r>
            <a:r>
              <a:rPr lang="en-US" altLang="ko-KR" dirty="0"/>
              <a:t>123’</a:t>
            </a:r>
            <a:r>
              <a:rPr lang="ko-KR" altLang="en-US" dirty="0"/>
              <a:t>을 정수와 실수로 변환하기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35" y="1628800"/>
            <a:ext cx="7069531" cy="1266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934494"/>
            <a:ext cx="7104227" cy="78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92" y="4437112"/>
            <a:ext cx="7091216" cy="184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734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1"/>
            <a:r>
              <a:rPr lang="ko-KR" altLang="en-US" dirty="0"/>
              <a:t>문자형을 논리형으로 변환하기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빈 문자</a:t>
            </a:r>
            <a:r>
              <a:rPr lang="en-US" altLang="ko-KR" dirty="0"/>
              <a:t>(‘’)</a:t>
            </a:r>
            <a:r>
              <a:rPr lang="ko-KR" altLang="en-US" dirty="0"/>
              <a:t>를 논리형으로 바꾸면 </a:t>
            </a:r>
            <a:r>
              <a:rPr lang="en-US" altLang="ko-KR" dirty="0"/>
              <a:t>False</a:t>
            </a:r>
            <a:r>
              <a:rPr lang="ko-KR" altLang="en-US" dirty="0"/>
              <a:t>로 변환되고</a:t>
            </a:r>
            <a:r>
              <a:rPr lang="en-US" altLang="ko-KR" dirty="0"/>
              <a:t>, </a:t>
            </a:r>
            <a:r>
              <a:rPr lang="ko-KR" altLang="en-US" dirty="0"/>
              <a:t>그 외 나머지 문자는 모두 </a:t>
            </a:r>
            <a:r>
              <a:rPr lang="en-US" altLang="ko-KR" dirty="0"/>
              <a:t>True</a:t>
            </a:r>
            <a:r>
              <a:rPr lang="ko-KR" altLang="en-US" dirty="0"/>
              <a:t>로 변환됨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공백문자</a:t>
            </a:r>
            <a:r>
              <a:rPr lang="en-US" altLang="ko-KR" dirty="0"/>
              <a:t>(‘ ’)</a:t>
            </a:r>
            <a:r>
              <a:rPr lang="ko-KR" altLang="en-US" dirty="0"/>
              <a:t>도 </a:t>
            </a:r>
            <a:r>
              <a:rPr lang="en-US" altLang="ko-KR" dirty="0"/>
              <a:t>True</a:t>
            </a:r>
            <a:r>
              <a:rPr lang="ko-KR" altLang="en-US" dirty="0"/>
              <a:t>로 변환됨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780928"/>
            <a:ext cx="7104227" cy="226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905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08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변수의 활용</a:t>
            </a:r>
          </a:p>
        </p:txBody>
      </p:sp>
    </p:spTree>
    <p:extLst>
      <p:ext uri="{BB962C8B-B14F-4D97-AF65-F5344CB8AC3E}">
        <p14:creationId xmlns:p14="http://schemas.microsoft.com/office/powerpoint/2010/main" val="1920190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24936" cy="5361459"/>
          </a:xfrm>
        </p:spPr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Hello Python!’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번 출력하는 프로그램 만들기 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셸에서</a:t>
            </a:r>
            <a:r>
              <a:rPr lang="ko-KR" altLang="en-US" dirty="0"/>
              <a:t> </a:t>
            </a:r>
            <a:r>
              <a:rPr lang="en-US" altLang="ko-KR" dirty="0"/>
              <a:t>[File]-[New File] </a:t>
            </a:r>
            <a:r>
              <a:rPr lang="ko-KR" altLang="en-US" dirty="0"/>
              <a:t>메뉴를 선택함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빈 화면이 뜨면 새로 만든 파일을 저장하기 위해서 </a:t>
            </a:r>
            <a:r>
              <a:rPr lang="en-US" altLang="ko-KR" dirty="0"/>
              <a:t>[File]-[Save]</a:t>
            </a:r>
            <a:r>
              <a:rPr lang="ko-KR" altLang="en-US" dirty="0"/>
              <a:t>를 클릭함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재활용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32" y="1720505"/>
            <a:ext cx="3329737" cy="134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43" y="4051785"/>
            <a:ext cx="3552114" cy="237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766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Hello Python!’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번 출력하는 프로그램 만들기 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실습 파일을 저장할 폴더를 지정하고 파일 이름에 ‘</a:t>
            </a:r>
            <a:r>
              <a:rPr lang="en-US" altLang="ko-KR" dirty="0"/>
              <a:t>ch04_01’</a:t>
            </a:r>
            <a:r>
              <a:rPr lang="ko-KR" altLang="en-US" dirty="0"/>
              <a:t>을 입력한 후 </a:t>
            </a:r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]</a:t>
            </a:r>
            <a:r>
              <a:rPr lang="ko-KR" altLang="en-US" dirty="0"/>
              <a:t>을 클릭함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재활용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90" y="2204864"/>
            <a:ext cx="5145421" cy="257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038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Hello Python!’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번 출력하는 프로그램 만들기 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변수를 사용하지 않고 </a:t>
            </a:r>
            <a:r>
              <a:rPr lang="en-US" altLang="ko-KR" dirty="0"/>
              <a:t>print() </a:t>
            </a:r>
            <a:r>
              <a:rPr lang="ko-KR" altLang="en-US" dirty="0"/>
              <a:t>함수를 </a:t>
            </a:r>
            <a:r>
              <a:rPr lang="en-US" altLang="ko-KR" dirty="0"/>
              <a:t>5</a:t>
            </a:r>
            <a:r>
              <a:rPr lang="ko-KR" altLang="en-US" dirty="0"/>
              <a:t>번 써서 </a:t>
            </a:r>
            <a:r>
              <a:rPr lang="ko-KR" altLang="en-US" dirty="0" err="1"/>
              <a:t>코딩하기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4-1]</a:t>
            </a:r>
            <a:r>
              <a:rPr lang="ko-KR" altLang="en-US" dirty="0"/>
              <a:t>은 실행하는 데 문제가 없음 </a:t>
            </a:r>
            <a:endParaRPr lang="en-US" altLang="ko-KR" dirty="0"/>
          </a:p>
          <a:p>
            <a:pPr lvl="2"/>
            <a:r>
              <a:rPr lang="ko-KR" altLang="en-US" dirty="0"/>
              <a:t>하지만 ‘</a:t>
            </a:r>
            <a:r>
              <a:rPr lang="en-US" altLang="ko-KR" dirty="0"/>
              <a:t>Hello Python!’ </a:t>
            </a:r>
            <a:r>
              <a:rPr lang="ko-KR" altLang="en-US" dirty="0"/>
              <a:t>문자열을 ‘</a:t>
            </a:r>
            <a:r>
              <a:rPr lang="en-US" altLang="ko-KR" dirty="0"/>
              <a:t>Hello C/C++!’</a:t>
            </a:r>
            <a:r>
              <a:rPr lang="ko-KR" altLang="en-US" dirty="0"/>
              <a:t>로 수정해야 한다면 코드 전체를 수정해야 하는 문제점이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재활용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7" y="2564904"/>
            <a:ext cx="6482046" cy="313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80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날씨 예보 프로그램</a:t>
            </a:r>
          </a:p>
          <a:p>
            <a:pPr lvl="1"/>
            <a:r>
              <a:rPr lang="ko-KR" altLang="en-US" dirty="0"/>
              <a:t>사용자가 날짜</a:t>
            </a:r>
            <a:r>
              <a:rPr lang="en-US" altLang="ko-KR" dirty="0"/>
              <a:t>, </a:t>
            </a:r>
            <a:r>
              <a:rPr lang="ko-KR" altLang="en-US" dirty="0"/>
              <a:t>아침 기온</a:t>
            </a:r>
            <a:r>
              <a:rPr lang="en-US" altLang="ko-KR" dirty="0"/>
              <a:t>, </a:t>
            </a:r>
            <a:r>
              <a:rPr lang="ko-KR" altLang="en-US" dirty="0"/>
              <a:t>낮 기온</a:t>
            </a:r>
            <a:r>
              <a:rPr lang="en-US" altLang="ko-KR" dirty="0"/>
              <a:t>, </a:t>
            </a:r>
            <a:r>
              <a:rPr lang="ko-KR" altLang="en-US" dirty="0"/>
              <a:t>비올 확률</a:t>
            </a:r>
            <a:r>
              <a:rPr lang="en-US" altLang="ko-KR" dirty="0"/>
              <a:t>, </a:t>
            </a:r>
            <a:r>
              <a:rPr lang="ko-KR" altLang="en-US" dirty="0"/>
              <a:t>미세먼지 수치</a:t>
            </a:r>
            <a:r>
              <a:rPr lang="en-US" altLang="ko-KR" dirty="0"/>
              <a:t>, </a:t>
            </a:r>
            <a:r>
              <a:rPr lang="ko-KR" altLang="en-US" dirty="0"/>
              <a:t>일출 시간</a:t>
            </a:r>
            <a:r>
              <a:rPr lang="en-US" altLang="ko-KR" dirty="0"/>
              <a:t>, </a:t>
            </a:r>
            <a:r>
              <a:rPr lang="ko-KR" altLang="en-US" dirty="0"/>
              <a:t>일몰 시간 등의 정보를 입력하면 내일 날씨 예보를 해줌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장에서 만들 프로그램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2204864"/>
            <a:ext cx="7104227" cy="179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97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Hello Python!’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번 출력하는 프로그램 만들기 </a:t>
            </a:r>
            <a:endParaRPr lang="en-US" altLang="ko-KR" dirty="0"/>
          </a:p>
          <a:p>
            <a:pPr lvl="1"/>
            <a:r>
              <a:rPr lang="en-US" altLang="ko-KR" dirty="0"/>
              <a:t>5. </a:t>
            </a:r>
            <a:r>
              <a:rPr lang="en-US" altLang="ko-KR" b="1" dirty="0"/>
              <a:t>1</a:t>
            </a:r>
            <a:r>
              <a:rPr lang="en-US" altLang="ko-KR" dirty="0"/>
              <a:t>~</a:t>
            </a:r>
            <a:r>
              <a:rPr lang="en-US" altLang="ko-KR" b="1" dirty="0"/>
              <a:t>3 </a:t>
            </a:r>
            <a:r>
              <a:rPr lang="ko-KR" altLang="en-US" dirty="0"/>
              <a:t>과정에서 파일 이름을 ‘</a:t>
            </a:r>
            <a:r>
              <a:rPr lang="en-US" altLang="ko-KR" dirty="0"/>
              <a:t>ch04_02</a:t>
            </a:r>
            <a:r>
              <a:rPr lang="ko-KR" altLang="en-US" dirty="0"/>
              <a:t>’로 설정하고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ko-KR" altLang="en-US" dirty="0" err="1"/>
              <a:t>코딩하면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4-1]</a:t>
            </a:r>
            <a:r>
              <a:rPr lang="ko-KR" altLang="en-US" dirty="0"/>
              <a:t>의 결과와 같은 것을 볼 수 있음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재활용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30977" y="2255254"/>
            <a:ext cx="6482046" cy="3333876"/>
            <a:chOff x="1330977" y="2255254"/>
            <a:chExt cx="6482046" cy="3333876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892" y="2255254"/>
              <a:ext cx="6470217" cy="2901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01"/>
            <a:stretch/>
          </p:blipFill>
          <p:spPr bwMode="auto">
            <a:xfrm>
              <a:off x="1330977" y="4149080"/>
              <a:ext cx="6482046" cy="144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8516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Hello Python!’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번 출력하는 프로그램 만들기 </a:t>
            </a:r>
            <a:endParaRPr lang="en-US" altLang="ko-KR" dirty="0"/>
          </a:p>
          <a:p>
            <a:pPr lvl="1"/>
            <a:r>
              <a:rPr lang="en-US" altLang="ko-KR" dirty="0"/>
              <a:t>6. [</a:t>
            </a:r>
            <a:r>
              <a:rPr lang="ko-KR" altLang="en-US" dirty="0"/>
              <a:t>코드 </a:t>
            </a:r>
            <a:r>
              <a:rPr lang="en-US" altLang="ko-KR" dirty="0"/>
              <a:t>4-2]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행을 ‘</a:t>
            </a:r>
            <a:r>
              <a:rPr lang="en-US" altLang="ko-KR" dirty="0"/>
              <a:t>Hello C/C++!’</a:t>
            </a:r>
            <a:r>
              <a:rPr lang="ko-KR" altLang="en-US" dirty="0"/>
              <a:t>으로 수정한 후 실행하기</a:t>
            </a:r>
            <a:endParaRPr lang="en-US" altLang="ko-KR" dirty="0"/>
          </a:p>
          <a:p>
            <a:pPr lvl="2"/>
            <a:r>
              <a:rPr lang="ko-KR" altLang="en-US" dirty="0"/>
              <a:t>간단하고 빠르게 프로그램을 수정할 수 있음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재활용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63" y="2132856"/>
            <a:ext cx="6466275" cy="335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15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1052736"/>
            <a:ext cx="7125914" cy="42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672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복사</a:t>
            </a:r>
            <a:endParaRPr lang="en-US" altLang="ko-KR" dirty="0"/>
          </a:p>
          <a:p>
            <a:pPr lvl="1"/>
            <a:r>
              <a:rPr lang="ko-KR" altLang="en-US" dirty="0"/>
              <a:t>할당 연산자</a:t>
            </a:r>
            <a:r>
              <a:rPr lang="en-US" altLang="ko-KR" dirty="0"/>
              <a:t>(=)</a:t>
            </a:r>
            <a:r>
              <a:rPr lang="ko-KR" altLang="en-US" dirty="0"/>
              <a:t>를 이용하면 변수에 저장된 데이터를 다른 변수에 쉽게 복사할 수 있음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복사 </a:t>
            </a:r>
            <a:r>
              <a:rPr lang="en-US" altLang="ko-KR" dirty="0"/>
              <a:t>&amp; </a:t>
            </a:r>
            <a:r>
              <a:rPr lang="ko-KR" altLang="en-US" dirty="0"/>
              <a:t>변경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92" y="2152756"/>
            <a:ext cx="6470217" cy="163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 descr="C:\Users\user\Desktop\재택\난생처음 ct\04_그림&amp;표\4장\그림 4-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71" y="3888309"/>
            <a:ext cx="3376459" cy="227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26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변경</a:t>
            </a:r>
            <a:endParaRPr lang="en-US" altLang="ko-KR" dirty="0"/>
          </a:p>
          <a:p>
            <a:pPr lvl="1"/>
            <a:r>
              <a:rPr lang="en-US" altLang="ko-KR" dirty="0"/>
              <a:t>var1</a:t>
            </a:r>
            <a:r>
              <a:rPr lang="ko-KR" altLang="en-US" dirty="0"/>
              <a:t>과 </a:t>
            </a:r>
            <a:r>
              <a:rPr lang="en-US" altLang="ko-KR" dirty="0"/>
              <a:t>var2</a:t>
            </a:r>
            <a:r>
              <a:rPr lang="ko-KR" altLang="en-US" dirty="0"/>
              <a:t>는 전혀 다른 방이며 서로 영향을 끼치지 않음</a:t>
            </a:r>
            <a:endParaRPr lang="en-US" altLang="ko-KR" dirty="0"/>
          </a:p>
          <a:p>
            <a:pPr lvl="1"/>
            <a:r>
              <a:rPr lang="en-US" altLang="ko-KR" dirty="0"/>
              <a:t>var2</a:t>
            </a:r>
            <a:r>
              <a:rPr lang="ko-KR" altLang="en-US" dirty="0"/>
              <a:t>에 </a:t>
            </a:r>
            <a:r>
              <a:rPr lang="en-US" altLang="ko-KR" dirty="0"/>
              <a:t>var1</a:t>
            </a:r>
            <a:r>
              <a:rPr lang="ko-KR" altLang="en-US" dirty="0"/>
              <a:t>의 데이터를 복사한 후 </a:t>
            </a:r>
            <a:r>
              <a:rPr lang="en-US" altLang="ko-KR" dirty="0"/>
              <a:t>var1</a:t>
            </a:r>
            <a:r>
              <a:rPr lang="ko-KR" altLang="en-US" dirty="0"/>
              <a:t>의 데이터를 변경하면 </a:t>
            </a:r>
            <a:r>
              <a:rPr lang="en-US" altLang="ko-KR" dirty="0"/>
              <a:t>var1</a:t>
            </a:r>
            <a:r>
              <a:rPr lang="ko-KR" altLang="en-US" dirty="0"/>
              <a:t>은 변경되지만 </a:t>
            </a:r>
            <a:r>
              <a:rPr lang="en-US" altLang="ko-KR" dirty="0"/>
              <a:t>var2</a:t>
            </a:r>
            <a:r>
              <a:rPr lang="ko-KR" altLang="en-US" dirty="0"/>
              <a:t>는 변경되지 않는 것을 확인할 수 있음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복사 </a:t>
            </a:r>
            <a:r>
              <a:rPr lang="en-US" altLang="ko-KR" dirty="0"/>
              <a:t>&amp; </a:t>
            </a:r>
            <a:r>
              <a:rPr lang="ko-KR" altLang="en-US" dirty="0"/>
              <a:t>변경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5" y="2708920"/>
            <a:ext cx="7130251" cy="157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07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var1 </a:t>
            </a:r>
            <a:r>
              <a:rPr lang="ko-KR" altLang="en-US" dirty="0"/>
              <a:t>변수에 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실수를 차례로 변경하고 출력하기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복사 </a:t>
            </a:r>
            <a:r>
              <a:rPr lang="en-US" altLang="ko-KR" dirty="0"/>
              <a:t>&amp; </a:t>
            </a:r>
            <a:r>
              <a:rPr lang="ko-KR" altLang="en-US" dirty="0"/>
              <a:t>변경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48" y="1412776"/>
            <a:ext cx="6478104" cy="42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442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14854"/>
            <a:ext cx="4968552" cy="26282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09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입력 받은 데이터 저장하기 </a:t>
            </a:r>
          </a:p>
        </p:txBody>
      </p:sp>
    </p:spTree>
    <p:extLst>
      <p:ext uri="{BB962C8B-B14F-4D97-AF65-F5344CB8AC3E}">
        <p14:creationId xmlns:p14="http://schemas.microsoft.com/office/powerpoint/2010/main" val="1920190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사용자에게 데이터를 입력 받을 때 사용하는 함수</a:t>
            </a:r>
            <a:endParaRPr lang="en-US" altLang="ko-KR" dirty="0"/>
          </a:p>
          <a:p>
            <a:pPr lvl="1"/>
            <a:r>
              <a:rPr lang="en-US" altLang="ko-KR" dirty="0"/>
              <a:t>input() </a:t>
            </a:r>
            <a:r>
              <a:rPr lang="ko-KR" altLang="en-US" dirty="0"/>
              <a:t>함수로 사용자에게 입력 받은 데이터를 </a:t>
            </a:r>
            <a:r>
              <a:rPr lang="en-US" altLang="ko-KR" dirty="0" err="1"/>
              <a:t>userData</a:t>
            </a:r>
            <a:r>
              <a:rPr lang="en-US" altLang="ko-KR" dirty="0"/>
              <a:t> </a:t>
            </a:r>
            <a:r>
              <a:rPr lang="ko-KR" altLang="en-US" dirty="0"/>
              <a:t>변수에 저장하기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함수를 이용하여 데이터 입력을 유도하기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데이터를 입력 받아 저장하기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1" y="2132856"/>
            <a:ext cx="7117239" cy="130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92" y="4077072"/>
            <a:ext cx="7091216" cy="236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542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 대신 </a:t>
            </a:r>
            <a:r>
              <a:rPr lang="en-US" altLang="ko-KR" dirty="0"/>
              <a:t>input() </a:t>
            </a:r>
            <a:r>
              <a:rPr lang="ko-KR" altLang="en-US" dirty="0"/>
              <a:t>함수의 매개변수</a:t>
            </a:r>
            <a:r>
              <a:rPr lang="en-US" altLang="ko-KR" dirty="0"/>
              <a:t>(parameter)</a:t>
            </a:r>
            <a:r>
              <a:rPr lang="ko-KR" altLang="en-US" dirty="0"/>
              <a:t>를 이용하기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데이터를 입력 받아 저장하기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7" y="1916832"/>
            <a:ext cx="7104227" cy="188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216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input( ) </a:t>
            </a:r>
            <a:r>
              <a:rPr lang="ko-KR" altLang="en-US" dirty="0"/>
              <a:t>함수의 주의 사항</a:t>
            </a:r>
            <a:endParaRPr lang="en-US" altLang="ko-KR" dirty="0"/>
          </a:p>
          <a:p>
            <a:pPr lvl="1"/>
            <a:r>
              <a:rPr lang="en-US" altLang="ko-KR" dirty="0"/>
              <a:t>input() </a:t>
            </a:r>
            <a:r>
              <a:rPr lang="ko-KR" altLang="en-US" dirty="0"/>
              <a:t>함수로 입력 받은 데이터는 무조건 문자열로 처리되며</a:t>
            </a:r>
            <a:r>
              <a:rPr lang="en-US" altLang="ko-KR" dirty="0"/>
              <a:t> </a:t>
            </a:r>
            <a:r>
              <a:rPr lang="ko-KR" altLang="en-US" dirty="0"/>
              <a:t>사용자에게 정수나 실수로 유도해도 문자열로 처리됨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사용자에게 입력 받은 데이터를 정수형</a:t>
            </a:r>
            <a:r>
              <a:rPr lang="en-US" altLang="ko-KR" dirty="0"/>
              <a:t>, </a:t>
            </a:r>
            <a:r>
              <a:rPr lang="ko-KR" altLang="en-US" dirty="0" err="1"/>
              <a:t>실수형</a:t>
            </a:r>
            <a:r>
              <a:rPr lang="en-US" altLang="ko-KR" dirty="0"/>
              <a:t>, </a:t>
            </a:r>
            <a:r>
              <a:rPr lang="ko-KR" altLang="en-US" dirty="0"/>
              <a:t>논리형으로 다루기 원한다면 </a:t>
            </a:r>
            <a:r>
              <a:rPr lang="ko-KR" altLang="en-US" dirty="0" err="1"/>
              <a:t>자료형을</a:t>
            </a:r>
            <a:r>
              <a:rPr lang="ko-KR" altLang="en-US" dirty="0"/>
              <a:t> 변환해야 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데이터를 입력 받아 저장하기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32" y="1988840"/>
            <a:ext cx="688753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45" y="4847902"/>
            <a:ext cx="6781311" cy="1461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8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>
                <a:latin typeface="+mj-lt"/>
              </a:rPr>
              <a:t>02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데이터란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45" y="625751"/>
            <a:ext cx="5337511" cy="612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603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1</a:t>
            </a:r>
            <a:r>
              <a:rPr lang="en-US" altLang="ko-KR" sz="4000" b="1" dirty="0">
                <a:latin typeface="+mj-lt"/>
              </a:rPr>
              <a:t>0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터틀</a:t>
            </a:r>
            <a:r>
              <a:rPr lang="ko-KR" altLang="en-US" sz="4000" b="1" dirty="0">
                <a:latin typeface="+mn-ea"/>
                <a:ea typeface="+mn-ea"/>
              </a:rPr>
              <a:t>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933690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활용하여 정삼각형 그리기</a:t>
            </a:r>
            <a:endParaRPr lang="en-US" altLang="ko-KR" dirty="0"/>
          </a:p>
          <a:p>
            <a:pPr lvl="1"/>
            <a:r>
              <a:rPr lang="ko-KR" altLang="en-US" dirty="0"/>
              <a:t>정삼각형의 내각은 항상</a:t>
            </a:r>
            <a:r>
              <a:rPr lang="en-US" altLang="ko-KR" dirty="0"/>
              <a:t> 120°</a:t>
            </a:r>
            <a:r>
              <a:rPr lang="ko-KR" altLang="en-US" dirty="0"/>
              <a:t>로 일정함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데이터를 입력 받아 저장하기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3" y="1772816"/>
            <a:ext cx="7125914" cy="277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180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사용자에게 회전 각도와 전진 길이를 입력 받아 정오각형 그리기</a:t>
            </a:r>
            <a:endParaRPr lang="en-US" altLang="ko-KR" dirty="0"/>
          </a:p>
          <a:p>
            <a:pPr lvl="1"/>
            <a:r>
              <a:rPr lang="ko-KR" altLang="en-US" dirty="0"/>
              <a:t>회전하는 각도의 변수 </a:t>
            </a:r>
            <a:r>
              <a:rPr lang="en-US" altLang="ko-KR" dirty="0"/>
              <a:t>: angle	/ </a:t>
            </a:r>
            <a:r>
              <a:rPr lang="ko-KR" altLang="en-US" dirty="0"/>
              <a:t>전진하는 길이의 변수 </a:t>
            </a:r>
            <a:r>
              <a:rPr lang="en-US" altLang="ko-KR" dirty="0"/>
              <a:t>: length</a:t>
            </a:r>
          </a:p>
          <a:p>
            <a:pPr lvl="2"/>
            <a:r>
              <a:rPr lang="ko-KR" altLang="en-US" dirty="0"/>
              <a:t>정오각형의 내각은 </a:t>
            </a:r>
            <a:r>
              <a:rPr lang="en-US" altLang="ko-KR" dirty="0"/>
              <a:t>72°</a:t>
            </a:r>
            <a:r>
              <a:rPr lang="ko-KR" altLang="en-US" dirty="0"/>
              <a:t>로 일정함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데이터를 입력 받아 저장하기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38863" y="2060848"/>
            <a:ext cx="6466275" cy="4597500"/>
            <a:chOff x="1338863" y="2348880"/>
            <a:chExt cx="6466275" cy="459750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863" y="2348880"/>
              <a:ext cx="6466275" cy="3016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7"/>
            <a:stretch/>
          </p:blipFill>
          <p:spPr bwMode="auto">
            <a:xfrm>
              <a:off x="1354634" y="5229200"/>
              <a:ext cx="6434732" cy="1717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8888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문제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69" y="650491"/>
            <a:ext cx="5357063" cy="594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562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4000" b="1" dirty="0">
                <a:latin typeface="+mn-ea"/>
                <a:ea typeface="+mn-ea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933690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</a:t>
            </a:r>
            <a:r>
              <a:rPr lang="ko-KR" altLang="en-US" dirty="0"/>
              <a:t>비밀번호 메일 발송 프로그램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63" y="908720"/>
            <a:ext cx="6769875" cy="4593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856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1 – </a:t>
            </a:r>
            <a:r>
              <a:rPr lang="ko-KR" altLang="en-US" dirty="0"/>
              <a:t>비밀번호 메일 발송 프로그램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63" y="980728"/>
            <a:ext cx="6687074" cy="371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440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날씨 예보 프로그램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92" y="1011577"/>
            <a:ext cx="6746217" cy="349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452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예제</a:t>
            </a:r>
            <a:r>
              <a:rPr lang="en-US" altLang="ko-KR" dirty="0"/>
              <a:t>2 – </a:t>
            </a:r>
            <a:r>
              <a:rPr lang="ko-KR" altLang="en-US" dirty="0"/>
              <a:t>날씨 예보 프로그램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78" y="781443"/>
            <a:ext cx="6620045" cy="552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35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어떤 물체나 현상을 측정하거나 관찰하여 얻어진 값</a:t>
            </a:r>
            <a:endParaRPr lang="en-US" altLang="ko-KR" dirty="0"/>
          </a:p>
          <a:p>
            <a:pPr lvl="1"/>
            <a:r>
              <a:rPr lang="ko-KR" altLang="en-US" dirty="0" err="1"/>
              <a:t>알람</a:t>
            </a:r>
            <a:r>
              <a:rPr lang="ko-KR" altLang="en-US" dirty="0"/>
              <a:t> 시계의 </a:t>
            </a:r>
            <a:r>
              <a:rPr lang="en-US" altLang="ko-KR" dirty="0"/>
              <a:t>‘</a:t>
            </a:r>
            <a:r>
              <a:rPr lang="ko-KR" altLang="en-US" dirty="0"/>
              <a:t>시간</a:t>
            </a:r>
            <a:r>
              <a:rPr lang="en-US" altLang="ko-KR" dirty="0"/>
              <a:t>’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 err="1"/>
              <a:t>스마트폰</a:t>
            </a:r>
            <a:r>
              <a:rPr lang="ko-KR" altLang="en-US" dirty="0"/>
              <a:t> 날씨 </a:t>
            </a:r>
            <a:r>
              <a:rPr lang="ko-KR" altLang="en-US" dirty="0" err="1"/>
              <a:t>앱의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기상청의 날씨</a:t>
            </a:r>
            <a:r>
              <a:rPr lang="en-US" altLang="ko-KR" dirty="0"/>
              <a:t>’ </a:t>
            </a:r>
            <a:r>
              <a:rPr lang="ko-KR" altLang="en-US" dirty="0"/>
              <a:t>데이터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정보</a:t>
            </a:r>
            <a:endParaRPr lang="en-US" altLang="ko-KR" dirty="0"/>
          </a:p>
          <a:p>
            <a:pPr lvl="1"/>
            <a:r>
              <a:rPr lang="ko-KR" altLang="en-US" dirty="0"/>
              <a:t>특정 데이터를 모아서 의미 있고 관리하기 쉽게 정리해 놓은 것</a:t>
            </a:r>
            <a:endParaRPr lang="en-US" altLang="ko-KR" dirty="0"/>
          </a:p>
          <a:p>
            <a:pPr lvl="1"/>
            <a:r>
              <a:rPr lang="ko-KR" altLang="en-US" dirty="0"/>
              <a:t>즉 데이터란 정보를 이루고 있는 구성 요소를 의미함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데이터와 정보</a:t>
            </a:r>
          </a:p>
        </p:txBody>
      </p:sp>
      <p:pic>
        <p:nvPicPr>
          <p:cNvPr id="6146" name="Picture 2" descr="C:\Users\user\Desktop\재택\난생처음 ct\04_그림&amp;표\4장\그림 4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04" y="4221088"/>
            <a:ext cx="6944592" cy="158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1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프로그램 속 데이터</a:t>
            </a:r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 같은 단순 데이터부터 사진</a:t>
            </a:r>
            <a:r>
              <a:rPr lang="en-US" altLang="ko-KR" dirty="0"/>
              <a:t>, </a:t>
            </a:r>
            <a:r>
              <a:rPr lang="ko-KR" altLang="en-US" dirty="0" err="1"/>
              <a:t>음원</a:t>
            </a:r>
            <a:r>
              <a:rPr lang="ko-KR" altLang="en-US" dirty="0"/>
              <a:t> 등의 복합 데이터까지 다양함 </a:t>
            </a:r>
          </a:p>
          <a:p>
            <a:pPr lvl="1"/>
            <a:r>
              <a:rPr lang="ko-KR" altLang="en-US" dirty="0"/>
              <a:t>데이터는 정확해야 하고 필요할 때 언제든지 수정할 수 있어야 함 </a:t>
            </a:r>
          </a:p>
          <a:p>
            <a:pPr lvl="1"/>
            <a:r>
              <a:rPr lang="ko-KR" altLang="en-US" dirty="0"/>
              <a:t>또한 사용 목적에 따라 다른 형태로 가공할 수도 있어야 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데이터는 어디에 저장될까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170" name="Picture 2" descr="C:\Users\user\Desktop\재택\난생처음 ct\04_그림&amp;표\4장\그림 4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76" y="2996952"/>
            <a:ext cx="5074449" cy="219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</a:t>
            </a:r>
          </a:p>
          <a:p>
            <a:pPr lvl="1"/>
            <a:r>
              <a:rPr lang="ko-KR" altLang="en-US" dirty="0"/>
              <a:t>사용자가 입력한 데이터</a:t>
            </a:r>
            <a:r>
              <a:rPr lang="en-US" altLang="ko-KR" dirty="0"/>
              <a:t>, </a:t>
            </a:r>
            <a:r>
              <a:rPr lang="ko-KR" altLang="en-US" dirty="0"/>
              <a:t>인터넷을 통해 전송 받은 데이터 등 컴퓨터에서 다루는 모든 데이터는 메모리에 저장됨</a:t>
            </a:r>
          </a:p>
          <a:p>
            <a:pPr lvl="1"/>
            <a:r>
              <a:rPr lang="ko-KR" altLang="en-US" dirty="0"/>
              <a:t>컴퓨터의 메모리는 수많은 방들로 이루어져 있으며 각 방마다 하나의 데이터를 저장함 </a:t>
            </a:r>
          </a:p>
          <a:p>
            <a:pPr lvl="1"/>
            <a:r>
              <a:rPr lang="ko-KR" altLang="en-US" dirty="0"/>
              <a:t>이때 데이터는 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소리 등으로 사용자는 언제든지 데이터를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삭제할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데이터는 어디에 저장될까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C:\Users\user\Desktop\재택\난생처음 ct\04_그림&amp;표\4장\그림 4-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16" y="3766394"/>
            <a:ext cx="6302769" cy="268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10144</TotalTime>
  <Words>1533</Words>
  <Application>Microsoft Office PowerPoint</Application>
  <PresentationFormat>화면 슬라이드 쇼(4:3)</PresentationFormat>
  <Paragraphs>310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맑은 고딕</vt:lpstr>
      <vt:lpstr>Arial</vt:lpstr>
      <vt:lpstr>Wingdings</vt:lpstr>
      <vt:lpstr>HY견고딕</vt:lpstr>
      <vt:lpstr>Office 테마</vt:lpstr>
      <vt:lpstr>PowerPoint 프레젠테이션</vt:lpstr>
      <vt:lpstr>PowerPoint 프레젠테이션</vt:lpstr>
      <vt:lpstr>PowerPoint 프레젠테이션</vt:lpstr>
      <vt:lpstr>이 장에서 만들 프로그램</vt:lpstr>
      <vt:lpstr>이 장에서 만들 프로그램</vt:lpstr>
      <vt:lpstr>PowerPoint 프레젠테이션</vt:lpstr>
      <vt:lpstr>데이터와 정보</vt:lpstr>
      <vt:lpstr>데이터는 어디에 저장될까?</vt:lpstr>
      <vt:lpstr>데이터는 어디에 저장될까?</vt:lpstr>
      <vt:lpstr>확인문제</vt:lpstr>
      <vt:lpstr>PowerPoint 프레젠테이션</vt:lpstr>
      <vt:lpstr>변수와 메모리</vt:lpstr>
      <vt:lpstr>변수 저장</vt:lpstr>
      <vt:lpstr>변수 저장</vt:lpstr>
      <vt:lpstr>문제 해결</vt:lpstr>
      <vt:lpstr>PowerPoint 프레젠테이션</vt:lpstr>
      <vt:lpstr>변수 선언과 초기화</vt:lpstr>
      <vt:lpstr>변수 선언과 초기화</vt:lpstr>
      <vt:lpstr>변수 선언과 초기화</vt:lpstr>
      <vt:lpstr>문제 해결</vt:lpstr>
      <vt:lpstr>변수를 초기화하지 않아도 될까?</vt:lpstr>
      <vt:lpstr>변수를 초기화하지 않아도 될까?</vt:lpstr>
      <vt:lpstr>PowerPoint 프레젠테이션</vt:lpstr>
      <vt:lpstr>변수명 규칙</vt:lpstr>
      <vt:lpstr>변수명 규칙</vt:lpstr>
      <vt:lpstr>변수명 규칙</vt:lpstr>
      <vt:lpstr>변수명 규칙</vt:lpstr>
      <vt:lpstr>변수명 규칙</vt:lpstr>
      <vt:lpstr>변수명 규칙</vt:lpstr>
      <vt:lpstr>확인 문제</vt:lpstr>
      <vt:lpstr>PowerPoint 프레젠테이션</vt:lpstr>
      <vt:lpstr>데이터 크기와 메모리</vt:lpstr>
      <vt:lpstr>데이터 크기와 메모리</vt:lpstr>
      <vt:lpstr>자료형에 따른 변수 초기화 방법</vt:lpstr>
      <vt:lpstr>자료형에 따른 변수 초기화 방법</vt:lpstr>
      <vt:lpstr>자료형에 따른 변수 초기화 방법</vt:lpstr>
      <vt:lpstr>자료형에 따른 변수 초기화 방법</vt:lpstr>
      <vt:lpstr>자료형에 따른 변수 초기화 방법</vt:lpstr>
      <vt:lpstr>확인 문제</vt:lpstr>
      <vt:lpstr>PowerPoint 프레젠테이션</vt:lpstr>
      <vt:lpstr>자료형 조회</vt:lpstr>
      <vt:lpstr>확인 문제</vt:lpstr>
      <vt:lpstr>자료형 변환</vt:lpstr>
      <vt:lpstr>자료형 변환</vt:lpstr>
      <vt:lpstr>자료형 변환</vt:lpstr>
      <vt:lpstr>PowerPoint 프레젠테이션</vt:lpstr>
      <vt:lpstr>데이터 재활용</vt:lpstr>
      <vt:lpstr>데이터 재활용</vt:lpstr>
      <vt:lpstr>데이터 재활용</vt:lpstr>
      <vt:lpstr>데이터 재활용</vt:lpstr>
      <vt:lpstr>데이터 재활용</vt:lpstr>
      <vt:lpstr>확인 문제</vt:lpstr>
      <vt:lpstr>데이터 복사 &amp; 변경</vt:lpstr>
      <vt:lpstr>데이터 복사 &amp; 변경</vt:lpstr>
      <vt:lpstr>데이터 복사 &amp; 변경</vt:lpstr>
      <vt:lpstr>PowerPoint 프레젠테이션</vt:lpstr>
      <vt:lpstr>데이터를 입력 받아 저장하기</vt:lpstr>
      <vt:lpstr>데이터를 입력 받아 저장하기</vt:lpstr>
      <vt:lpstr>데이터를 입력 받아 저장하기</vt:lpstr>
      <vt:lpstr>확인 문제</vt:lpstr>
      <vt:lpstr>PowerPoint 프레젠테이션</vt:lpstr>
      <vt:lpstr>데이터를 입력 받아 저장하기</vt:lpstr>
      <vt:lpstr>데이터를 입력 받아 저장하기</vt:lpstr>
      <vt:lpstr>확인 문제</vt:lpstr>
      <vt:lpstr>PowerPoint 프레젠테이션</vt:lpstr>
      <vt:lpstr>실전 예제1 – 비밀번호 메일 발송 프로그램</vt:lpstr>
      <vt:lpstr>실전 예제1 – 비밀번호 메일 발송 프로그램</vt:lpstr>
      <vt:lpstr>실전 예제2 – 날씨 예보 프로그램</vt:lpstr>
      <vt:lpstr>실전 예제2 – 날씨 예보 프로그램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 규영</cp:lastModifiedBy>
  <cp:revision>851</cp:revision>
  <dcterms:created xsi:type="dcterms:W3CDTF">2012-07-11T10:23:22Z</dcterms:created>
  <dcterms:modified xsi:type="dcterms:W3CDTF">2021-08-26T07:57:29Z</dcterms:modified>
</cp:coreProperties>
</file>